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84" r:id="rId2"/>
    <p:sldId id="256" r:id="rId3"/>
    <p:sldId id="288" r:id="rId4"/>
    <p:sldId id="259" r:id="rId5"/>
    <p:sldId id="264" r:id="rId6"/>
    <p:sldId id="260" r:id="rId7"/>
    <p:sldId id="277" r:id="rId8"/>
    <p:sldId id="262" r:id="rId9"/>
    <p:sldId id="289" r:id="rId10"/>
    <p:sldId id="278" r:id="rId11"/>
    <p:sldId id="265" r:id="rId12"/>
    <p:sldId id="266" r:id="rId13"/>
    <p:sldId id="279" r:id="rId14"/>
    <p:sldId id="268" r:id="rId15"/>
    <p:sldId id="269" r:id="rId16"/>
    <p:sldId id="274" r:id="rId17"/>
    <p:sldId id="280" r:id="rId18"/>
    <p:sldId id="291" r:id="rId19"/>
    <p:sldId id="272" r:id="rId20"/>
    <p:sldId id="271" r:id="rId21"/>
    <p:sldId id="281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6600"/>
    <a:srgbClr val="FFFF00"/>
    <a:srgbClr val="CC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21" autoAdjust="0"/>
    <p:restoredTop sz="94660"/>
  </p:normalViewPr>
  <p:slideViewPr>
    <p:cSldViewPr>
      <p:cViewPr varScale="1">
        <p:scale>
          <a:sx n="104" d="100"/>
          <a:sy n="104" d="100"/>
        </p:scale>
        <p:origin x="-1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F49DB3A-4F38-4AC0-BE41-871A8E7348DE}" type="datetimeFigureOut">
              <a:rPr lang="ru-RU"/>
              <a:pPr>
                <a:defRPr/>
              </a:pPr>
              <a:t>29.05.2015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ED264E5-64FC-4E89-B6B9-9B79D8E627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E42277C-F86D-434F-8CE2-7A3341A22FD3}" type="slidenum">
              <a:rPr lang="ru-RU" smtClean="0"/>
              <a:pPr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94FC10-81CB-4C8A-B282-2A749EB0094D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91000"/>
            <a:ext cx="6400800" cy="1066800"/>
          </a:xfrm>
          <a:noFill/>
        </p:spPr>
        <p:txBody>
          <a:bodyPr>
            <a:scene3d>
              <a:camera prst="orthographicFront"/>
              <a:lightRig rig="threePt" dir="t"/>
            </a:scene3d>
          </a:bodyPr>
          <a:lstStyle>
            <a:lvl1pPr>
              <a:defRPr>
                <a:solidFill>
                  <a:srgbClr val="ECD8EC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05400"/>
            <a:ext cx="6400800" cy="685800"/>
          </a:xfrm>
          <a:noFill/>
        </p:spPr>
        <p:txBody>
          <a:bodyPr/>
          <a:lstStyle>
            <a:lvl1pPr marL="0" indent="0" algn="ctr">
              <a:buNone/>
              <a:defRPr>
                <a:solidFill>
                  <a:srgbClr val="4B632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8B9C781-2E28-4A17-B02A-05D2AD28352A}" type="datetimeFigureOut">
              <a:rPr lang="en-US"/>
              <a:pPr>
                <a:defRPr/>
              </a:pPr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9315D-3C9D-45DC-B38A-0242B440D8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0423C-DA7B-472C-8972-EDEF8EC0532A}" type="datetimeFigureOut">
              <a:rPr lang="en-US"/>
              <a:pPr>
                <a:defRPr/>
              </a:pPr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92D24-157B-4290-85C1-ED2953CF58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A3EE6-3DCE-4F6A-974E-C1DB33B85721}" type="datetimeFigureOut">
              <a:rPr lang="en-US"/>
              <a:pPr>
                <a:defRPr/>
              </a:pPr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FAAA1-7709-4009-98CD-68C51108E6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35038-08FE-48BE-B1F8-4C0D17F47FDE}" type="datetimeFigureOut">
              <a:rPr lang="en-US"/>
              <a:pPr>
                <a:defRPr/>
              </a:pPr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7B653-749E-4470-813D-5D683574F2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20ED1-A69E-4670-8DED-B741929B5962}" type="datetimeFigureOut">
              <a:rPr lang="en-US"/>
              <a:pPr>
                <a:defRPr/>
              </a:pPr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F3E11-EB2B-48B5-9A7F-548ABCF3D4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A5122-DFD2-4562-8693-159294888C4F}" type="datetimeFigureOut">
              <a:rPr lang="en-US"/>
              <a:pPr>
                <a:defRPr/>
              </a:pPr>
              <a:t>5/29/2015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33016-FC7B-44A3-BE86-A0335737BE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43A1D-2FCA-4DEA-BDA8-C898EF15CC5D}" type="datetimeFigureOut">
              <a:rPr lang="en-US"/>
              <a:pPr>
                <a:defRPr/>
              </a:pPr>
              <a:t>5/29/2015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A3809-FE50-4F42-8910-25DA7576CF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B0133-04D2-41EF-9CB3-A68E49159494}" type="datetimeFigureOut">
              <a:rPr lang="en-US"/>
              <a:pPr>
                <a:defRPr/>
              </a:pPr>
              <a:t>5/29/2015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68ACD-F093-41CB-9906-3144B19689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E1730-D5E3-4EAB-A863-E35B968B815E}" type="datetimeFigureOut">
              <a:rPr lang="en-US"/>
              <a:pPr>
                <a:defRPr/>
              </a:pPr>
              <a:t>5/29/2015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C629E-C586-4FD9-BA65-3D4AF28301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658F1-26F9-469F-BEE1-3AA1EE07A593}" type="datetimeFigureOut">
              <a:rPr lang="en-US"/>
              <a:pPr>
                <a:defRPr/>
              </a:pPr>
              <a:t>5/29/2015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1036E-E18A-4BA0-B452-D0F7E15E20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E1EC7-2E92-4D94-94FE-8144AFF0C000}" type="datetimeFigureOut">
              <a:rPr lang="en-US"/>
              <a:pPr>
                <a:defRPr/>
              </a:pPr>
              <a:t>5/29/2015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3254A-4729-4B69-B809-EAE18804A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6F9133">
              <a:alpha val="65489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chemeClr val="bg1">
              <a:alpha val="87057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4C9D3CB-F182-4C39-91FA-CA76B01C3C8B}" type="datetimeFigureOut">
              <a:rPr lang="en-US"/>
              <a:pPr>
                <a:defRPr/>
              </a:pPr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893F295-681A-4772-BFE1-1D58E00AA4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3E5F3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3E5F3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3E5F3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3E5F3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3E5F3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3E5F3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3E5F3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3E5F3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3E5F3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4B632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5E8C3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5E8C3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5E8C3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5E8C3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533400"/>
            <a:ext cx="8458200" cy="5586145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700" b="1" dirty="0">
                <a:latin typeface="Arial" pitchFamily="34" charset="0"/>
                <a:cs typeface="Arial" pitchFamily="34" charset="0"/>
              </a:rPr>
              <a:t>Праздник «День славянской письменности и культуры».</a:t>
            </a:r>
          </a:p>
          <a:p>
            <a:pPr indent="457200">
              <a:defRPr/>
            </a:pPr>
            <a:r>
              <a:rPr lang="ru-RU" sz="1700" b="1" dirty="0">
                <a:latin typeface="Arial" pitchFamily="34" charset="0"/>
                <a:cs typeface="Arial" pitchFamily="34" charset="0"/>
              </a:rPr>
              <a:t>Класс: 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1-4.</a:t>
            </a:r>
          </a:p>
          <a:p>
            <a:pPr indent="457200">
              <a:defRPr/>
            </a:pPr>
            <a:r>
              <a:rPr lang="ru-RU" sz="1700" b="1" dirty="0">
                <a:latin typeface="Arial" pitchFamily="34" charset="0"/>
                <a:cs typeface="Arial" pitchFamily="34" charset="0"/>
              </a:rPr>
              <a:t>Цель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: знакомство </a:t>
            </a:r>
            <a:r>
              <a:rPr lang="ru-RU" sz="1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учащихся </a:t>
            </a:r>
            <a:r>
              <a:rPr lang="ru-RU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 историей 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создания славянской письменности.</a:t>
            </a:r>
            <a:endParaRPr lang="ru-RU" sz="1700" dirty="0">
              <a:latin typeface="Arial" pitchFamily="34" charset="0"/>
              <a:cs typeface="Arial" pitchFamily="34" charset="0"/>
            </a:endParaRPr>
          </a:p>
          <a:p>
            <a:pPr indent="457200">
              <a:defRPr/>
            </a:pPr>
            <a:r>
              <a:rPr lang="ru-RU" sz="1700" b="1" dirty="0">
                <a:latin typeface="Arial" pitchFamily="34" charset="0"/>
                <a:cs typeface="Arial" pitchFamily="34" charset="0"/>
              </a:rPr>
              <a:t>Задачи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: </a:t>
            </a:r>
          </a:p>
          <a:p>
            <a:pPr>
              <a:defRPr/>
            </a:pPr>
            <a:r>
              <a:rPr lang="ru-RU" sz="1700" u="sng" dirty="0">
                <a:latin typeface="Arial" pitchFamily="34" charset="0"/>
                <a:cs typeface="Arial" pitchFamily="34" charset="0"/>
              </a:rPr>
              <a:t>Образовательные:</a:t>
            </a:r>
            <a:endParaRPr lang="ru-RU" sz="1700" dirty="0">
              <a:latin typeface="Arial" pitchFamily="34" charset="0"/>
              <a:cs typeface="Arial" pitchFamily="34" charset="0"/>
            </a:endParaRPr>
          </a:p>
          <a:p>
            <a:pPr marL="441325" indent="-173038">
              <a:buFont typeface="Courier New" pitchFamily="49" charset="0"/>
              <a:buChar char="o"/>
              <a:defRPr/>
            </a:pPr>
            <a:r>
              <a:rPr lang="ru-RU" sz="1700" dirty="0">
                <a:latin typeface="Arial" pitchFamily="34" charset="0"/>
                <a:cs typeface="Arial" pitchFamily="34" charset="0"/>
              </a:rPr>
              <a:t>познакомить учащихся с историей возникновения славянской письменности и её основателями;</a:t>
            </a:r>
          </a:p>
          <a:p>
            <a:pPr marL="441325" indent="-173038">
              <a:buFont typeface="Courier New" pitchFamily="49" charset="0"/>
              <a:buChar char="o"/>
              <a:defRPr/>
            </a:pPr>
            <a:r>
              <a:rPr lang="ru-RU" sz="1700" dirty="0">
                <a:latin typeface="Arial" pitchFamily="34" charset="0"/>
                <a:cs typeface="Arial" pitchFamily="34" charset="0"/>
              </a:rPr>
              <a:t>показать путь развития книгопечатания.</a:t>
            </a:r>
          </a:p>
          <a:p>
            <a:pPr>
              <a:defRPr/>
            </a:pPr>
            <a:r>
              <a:rPr lang="ru-RU" sz="1700" u="sng" dirty="0">
                <a:latin typeface="Arial" pitchFamily="34" charset="0"/>
                <a:cs typeface="Arial" pitchFamily="34" charset="0"/>
              </a:rPr>
              <a:t>Развивающие:</a:t>
            </a:r>
            <a:endParaRPr lang="ru-RU" sz="1700" dirty="0">
              <a:latin typeface="Arial" pitchFamily="34" charset="0"/>
              <a:cs typeface="Arial" pitchFamily="34" charset="0"/>
            </a:endParaRPr>
          </a:p>
          <a:p>
            <a:pPr marL="441325" indent="-173038">
              <a:buFont typeface="Courier New" pitchFamily="49" charset="0"/>
              <a:buChar char="o"/>
              <a:defRPr/>
            </a:pPr>
            <a:r>
              <a:rPr lang="ru-RU" sz="1700" dirty="0">
                <a:latin typeface="Arial" pitchFamily="34" charset="0"/>
                <a:cs typeface="Arial" pitchFamily="34" charset="0"/>
              </a:rPr>
              <a:t>развивать интерес к изучению русского языка и литературы, отечественной истории и 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культуры;</a:t>
            </a:r>
            <a:endParaRPr lang="ru-RU" sz="1700" dirty="0">
              <a:latin typeface="Arial" pitchFamily="34" charset="0"/>
              <a:cs typeface="Arial" pitchFamily="34" charset="0"/>
            </a:endParaRPr>
          </a:p>
          <a:p>
            <a:pPr marL="441325" indent="-173038">
              <a:buFont typeface="Courier New" pitchFamily="49" charset="0"/>
              <a:buChar char="o"/>
              <a:defRPr/>
            </a:pPr>
            <a:r>
              <a:rPr lang="ru-RU" sz="1700" dirty="0">
                <a:latin typeface="Arial" pitchFamily="34" charset="0"/>
                <a:cs typeface="Arial" pitchFamily="34" charset="0"/>
              </a:rPr>
              <a:t>развивать творческое воображение, внимание, память, творческие способности учащихся.</a:t>
            </a:r>
          </a:p>
          <a:p>
            <a:pPr>
              <a:defRPr/>
            </a:pPr>
            <a:r>
              <a:rPr lang="ru-RU" sz="1700" u="sng" dirty="0">
                <a:latin typeface="Arial" pitchFamily="34" charset="0"/>
                <a:cs typeface="Arial" pitchFamily="34" charset="0"/>
              </a:rPr>
              <a:t>Воспитательные:</a:t>
            </a:r>
            <a:endParaRPr lang="ru-RU" sz="1700" dirty="0">
              <a:latin typeface="Arial" pitchFamily="34" charset="0"/>
              <a:cs typeface="Arial" pitchFamily="34" charset="0"/>
            </a:endParaRPr>
          </a:p>
          <a:p>
            <a:pPr marL="441325" indent="-173038">
              <a:buFont typeface="Courier New" pitchFamily="49" charset="0"/>
              <a:buChar char="o"/>
              <a:defRPr/>
            </a:pPr>
            <a:r>
              <a:rPr lang="ru-RU" sz="1700" dirty="0">
                <a:latin typeface="Arial" pitchFamily="34" charset="0"/>
                <a:cs typeface="Arial" pitchFamily="34" charset="0"/>
              </a:rPr>
              <a:t>способствовать воспитанию у подрастающего поколения чувства 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патриотизма;</a:t>
            </a:r>
            <a:endParaRPr lang="ru-RU" sz="1700" dirty="0">
              <a:latin typeface="Arial" pitchFamily="34" charset="0"/>
              <a:cs typeface="Arial" pitchFamily="34" charset="0"/>
            </a:endParaRPr>
          </a:p>
          <a:p>
            <a:pPr marL="441325" indent="-173038">
              <a:buFont typeface="Courier New" pitchFamily="49" charset="0"/>
              <a:buChar char="o"/>
              <a:defRPr/>
            </a:pPr>
            <a:r>
              <a:rPr lang="ru-RU" sz="1700" dirty="0">
                <a:latin typeface="Arial" pitchFamily="34" charset="0"/>
                <a:cs typeface="Arial" pitchFamily="34" charset="0"/>
              </a:rPr>
              <a:t>воспитывать уважение и любовь к культуре и духовным ценностям русского народа;</a:t>
            </a:r>
          </a:p>
          <a:p>
            <a:pPr marL="441325" indent="-173038">
              <a:buFont typeface="Courier New" pitchFamily="49" charset="0"/>
              <a:buChar char="o"/>
              <a:defRPr/>
            </a:pPr>
            <a:r>
              <a:rPr lang="ru-RU" sz="1700" dirty="0" smtClean="0">
                <a:latin typeface="Arial" pitchFamily="34" charset="0"/>
                <a:cs typeface="Arial" pitchFamily="34" charset="0"/>
              </a:rPr>
              <a:t>воспитывать культуру 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поведения на общественных мероприятиях.</a:t>
            </a:r>
          </a:p>
          <a:p>
            <a:pPr indent="457200">
              <a:defRPr/>
            </a:pPr>
            <a:r>
              <a:rPr lang="ru-RU" sz="1700" b="1" dirty="0">
                <a:latin typeface="Arial" pitchFamily="34" charset="0"/>
                <a:cs typeface="Arial" pitchFamily="34" charset="0"/>
              </a:rPr>
              <a:t>Техническое оформление: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мультимедийная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презентация «День славянской письменности и культуры».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Содержимое 4" descr="14 Севастополь (Украина)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>
          <a:xfrm>
            <a:off x="1295400" y="2895600"/>
            <a:ext cx="2700338" cy="3011488"/>
          </a:xfrm>
        </p:spPr>
      </p:pic>
      <p:pic>
        <p:nvPicPr>
          <p:cNvPr id="15364" name="Picture 7" descr="C:\Documents and Settings\Admin\Рабочий стол\Слав. письменность\11 болгар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362200"/>
            <a:ext cx="2700338" cy="357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Текст 2"/>
          <p:cNvSpPr txBox="1">
            <a:spLocks/>
          </p:cNvSpPr>
          <p:nvPr/>
        </p:nvSpPr>
        <p:spPr bwMode="auto">
          <a:xfrm>
            <a:off x="1524000" y="2286000"/>
            <a:ext cx="21336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Украина</a:t>
            </a:r>
            <a:endParaRPr lang="ru-RU" sz="3200" b="1" dirty="0">
              <a:ln w="3175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 bwMode="auto">
          <a:xfrm>
            <a:off x="5867400" y="1752600"/>
            <a:ext cx="21336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Болгария</a:t>
            </a:r>
            <a:endParaRPr lang="ru-RU" sz="3200" b="1" dirty="0">
              <a:ln w="3175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Памятники Кириллу и Мефодию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q2.jpg"/>
          <p:cNvPicPr>
            <a:picLocks noChangeAspect="1"/>
          </p:cNvPicPr>
          <p:nvPr/>
        </p:nvPicPr>
        <p:blipFill>
          <a:blip r:embed="rId2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2514600" y="1600200"/>
            <a:ext cx="396557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6F9133">
              <a:alpha val="6548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34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Алфавит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q2.jpg"/>
          <p:cNvPicPr>
            <a:picLocks noChangeAspect="1"/>
          </p:cNvPicPr>
          <p:nvPr/>
        </p:nvPicPr>
        <p:blipFill>
          <a:blip r:embed="rId2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4648200" y="1676400"/>
            <a:ext cx="3998913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143000" y="1905000"/>
            <a:ext cx="243840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Царь   Пётр   </a:t>
            </a:r>
            <a:r>
              <a:rPr lang="en-US" sz="2400" b="1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endParaRPr lang="ru-RU" sz="2400" b="1" dirty="0">
              <a:ln w="3175">
                <a:solidFill>
                  <a:schemeClr val="tx1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791200" y="5181600"/>
            <a:ext cx="381000" cy="3048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477000" y="5181600"/>
            <a:ext cx="457200" cy="3048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029200" y="5562600"/>
            <a:ext cx="381000" cy="3048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715000" y="5562600"/>
            <a:ext cx="381000" cy="3048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7086600" y="2819400"/>
            <a:ext cx="381000" cy="3048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620000" y="5486400"/>
            <a:ext cx="838200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ln w="127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aramond" pitchFamily="18" charset="0"/>
              </a:rPr>
              <a:t>Й</a:t>
            </a:r>
            <a:r>
              <a:rPr lang="ru-RU" sz="2000" b="1" dirty="0">
                <a:latin typeface="Garamond" pitchFamily="18" charset="0"/>
              </a:rPr>
              <a:t>   </a:t>
            </a:r>
            <a:r>
              <a:rPr lang="ru-RU" sz="22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Garamond" pitchFamily="18" charset="0"/>
              </a:rPr>
              <a:t>Ё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7924800" y="3962400"/>
            <a:ext cx="381000" cy="3048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7086600" y="5181600"/>
            <a:ext cx="457200" cy="3048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7848600" y="5181600"/>
            <a:ext cx="533400" cy="3048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21" name="Содержимое 16" descr="39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20000" contrast="40000"/>
          </a:blip>
          <a:srcRect/>
          <a:stretch>
            <a:fillRect/>
          </a:stretch>
        </p:blipFill>
        <p:spPr>
          <a:xfrm>
            <a:off x="1066800" y="2362200"/>
            <a:ext cx="2438400" cy="3732213"/>
          </a:xfrm>
        </p:spPr>
      </p:pic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6F9133">
              <a:alpha val="6548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34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Изменения в алфавите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16" descr="q2.jpg"/>
          <p:cNvPicPr>
            <a:picLocks noChangeAspect="1"/>
          </p:cNvPicPr>
          <p:nvPr/>
        </p:nvPicPr>
        <p:blipFill>
          <a:blip r:embed="rId2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4648200" y="1676400"/>
            <a:ext cx="3998913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5029200" y="3276600"/>
            <a:ext cx="304800" cy="2286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553200" y="5562600"/>
            <a:ext cx="304800" cy="2286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477000" y="4800600"/>
            <a:ext cx="381000" cy="3048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7239000" y="5562600"/>
            <a:ext cx="304800" cy="2286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8001000" y="4724400"/>
            <a:ext cx="304800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5-конечная звезда 27"/>
          <p:cNvSpPr/>
          <p:nvPr/>
        </p:nvSpPr>
        <p:spPr>
          <a:xfrm>
            <a:off x="685800" y="1600200"/>
            <a:ext cx="1295400" cy="1219200"/>
          </a:xfrm>
          <a:prstGeom prst="star5">
            <a:avLst>
              <a:gd name="adj" fmla="val 26636"/>
              <a:gd name="hf" fmla="val 105146"/>
              <a:gd name="vf" fmla="val 110557"/>
            </a:avLst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bliqueBottomRigh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752600" y="1600200"/>
            <a:ext cx="2362200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2400" b="1" dirty="0">
                <a:ln w="3175"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Указ  Народного  Комитета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2400" b="1" dirty="0">
                <a:ln w="3175"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1918 года</a:t>
            </a:r>
            <a:endParaRPr lang="ru-RU" sz="2400" dirty="0">
              <a:ln w="3175"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6F9133">
              <a:alpha val="6548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34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Изменения в алфавите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20000" y="5486400"/>
            <a:ext cx="8382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2700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aramond" pitchFamily="18" charset="0"/>
              </a:rPr>
              <a:t>Й</a:t>
            </a:r>
            <a:r>
              <a:rPr lang="ru-RU" b="1" dirty="0">
                <a:latin typeface="Garamond" pitchFamily="18" charset="0"/>
              </a:rPr>
              <a:t>   </a:t>
            </a:r>
            <a:r>
              <a:rPr lang="ru-RU" sz="2000" b="1" dirty="0">
                <a:ln>
                  <a:solidFill>
                    <a:sysClr val="windowText" lastClr="000000"/>
                  </a:solidFill>
                </a:ln>
                <a:latin typeface="Garamond" pitchFamily="18" charset="0"/>
              </a:rPr>
              <a:t>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6F9133">
              <a:alpha val="6548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34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Русский алфавит</a:t>
            </a:r>
          </a:p>
        </p:txBody>
      </p:sp>
      <p:pic>
        <p:nvPicPr>
          <p:cNvPr id="2052" name="Picture 4" descr="C:\Documents and Settings\Admin\Рабочий стол\Слав. письменность\1\На конкурс\i_001.png"/>
          <p:cNvPicPr>
            <a:picLocks noChangeAspect="1" noChangeArrowheads="1"/>
          </p:cNvPicPr>
          <p:nvPr/>
        </p:nvPicPr>
        <p:blipFill>
          <a:blip r:embed="rId2" cstate="screen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9400" y="1524000"/>
            <a:ext cx="3581400" cy="49588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7" descr="C:\Documents and Settings\Admin\Рабочий стол\Слав. письменность\40 береста.gif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381000" y="2057400"/>
            <a:ext cx="446563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8" descr="C:\Documents and Settings\Admin\Рабочий стол\Слав. письменность\41 pisala.jpg"/>
          <p:cNvPicPr>
            <a:picLocks noChangeAspect="1" noChangeArrowheads="1"/>
          </p:cNvPicPr>
          <p:nvPr/>
        </p:nvPicPr>
        <p:blipFill>
          <a:blip r:embed="rId3" cstate="print">
            <a:lum bright="10000" contrast="-10000"/>
          </a:blip>
          <a:srcRect/>
          <a:stretch>
            <a:fillRect/>
          </a:stretch>
        </p:blipFill>
        <p:spPr bwMode="auto">
          <a:xfrm>
            <a:off x="5105400" y="2057400"/>
            <a:ext cx="36639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6F9133">
              <a:alpha val="6548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34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Берестяные грамоты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143000" y="1524000"/>
            <a:ext cx="160020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Береста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562600" y="1524000"/>
            <a:ext cx="137160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Писало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172200" y="1447800"/>
            <a:ext cx="304800" cy="7694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 baseline="300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´</a:t>
            </a:r>
            <a:endParaRPr lang="ru-RU" sz="4000" b="1" dirty="0">
              <a:ln w="3175">
                <a:solidFill>
                  <a:schemeClr val="tx1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7" descr="C:\Documents and Settings\Admin\Рабочий стол\Слав. письменность\47 пергамент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838200" y="1676400"/>
            <a:ext cx="161766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5" descr="C:\Documents and Settings\Admin\Рабочий стол\Слав. письменность\4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2514600"/>
            <a:ext cx="36195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6" descr="C:\Documents and Settings\Admin\Рабочий стол\Слав. письменность\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2514600"/>
            <a:ext cx="3048000" cy="371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6F9133">
              <a:alpha val="6548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34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Пергамент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Admin\Рабочий стол\Слав. письменность\56.jp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590800" y="1600200"/>
            <a:ext cx="1666875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 descr="C:\Documents and Settings\Admin\Рабочий стол\Слав. письменность\54.jp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762000" y="4114800"/>
            <a:ext cx="1666875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C:\Documents and Settings\Admin\Рабочий стол\Слав. письменность\55.jpg"/>
          <p:cNvPicPr>
            <a:picLocks noChangeAspect="1" noChangeArrowheads="1"/>
          </p:cNvPicPr>
          <p:nvPr/>
        </p:nvPicPr>
        <p:blipFill>
          <a:blip r:embed="rId5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2819400" y="4191000"/>
            <a:ext cx="1671638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Содержимое 11" descr="58.jpg"/>
          <p:cNvPicPr>
            <a:picLocks noGrp="1" noChangeAspect="1"/>
          </p:cNvPicPr>
          <p:nvPr>
            <p:ph sz="half" idx="2"/>
          </p:nvPr>
        </p:nvPicPr>
        <p:blipFill>
          <a:blip r:embed="rId6" cstate="print">
            <a:lum bright="-10000" contrast="20000"/>
          </a:blip>
          <a:srcRect/>
          <a:stretch>
            <a:fillRect/>
          </a:stretch>
        </p:blipFill>
        <p:spPr>
          <a:xfrm>
            <a:off x="5257800" y="1981200"/>
            <a:ext cx="3165475" cy="4575175"/>
          </a:xfrm>
        </p:spPr>
      </p:pic>
      <p:pic>
        <p:nvPicPr>
          <p:cNvPr id="22534" name="Picture 7" descr="C:\Documents and Settings\Admin\Рабочий стол\Слав. письменность\61.jpg"/>
          <p:cNvPicPr>
            <a:picLocks noChangeAspect="1" noChangeArrowheads="1"/>
          </p:cNvPicPr>
          <p:nvPr/>
        </p:nvPicPr>
        <p:blipFill>
          <a:blip r:embed="rId7" cstate="print">
            <a:lum contrast="30000"/>
          </a:blip>
          <a:srcRect/>
          <a:stretch>
            <a:fillRect/>
          </a:stretch>
        </p:blipFill>
        <p:spPr bwMode="auto">
          <a:xfrm>
            <a:off x="533400" y="1600200"/>
            <a:ext cx="1660525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6F9133">
              <a:alpha val="6548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34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Буквицы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Старинные книги</a:t>
            </a:r>
          </a:p>
        </p:txBody>
      </p:sp>
      <p:pic>
        <p:nvPicPr>
          <p:cNvPr id="23555" name="Содержимое 4" descr="517.gif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>
          <a:xfrm>
            <a:off x="4724400" y="2057400"/>
            <a:ext cx="2895600" cy="3908425"/>
          </a:xfrm>
        </p:spPr>
      </p:pic>
      <p:pic>
        <p:nvPicPr>
          <p:cNvPr id="23556" name="Содержимое 5" descr="07_5g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00" y="1676400"/>
            <a:ext cx="2457450" cy="36004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95400" y="1676400"/>
            <a:ext cx="1524000" cy="1200329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+mn-lt"/>
              </a:rPr>
              <a:t>   Первый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+mn-lt"/>
              </a:rPr>
              <a:t>печатный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+mn-lt"/>
              </a:rPr>
              <a:t>   станок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24400" y="2362200"/>
            <a:ext cx="2590800" cy="461665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+mn-lt"/>
              </a:rPr>
              <a:t> Книга  «Апостол»</a:t>
            </a:r>
          </a:p>
        </p:txBody>
      </p:sp>
      <p:pic>
        <p:nvPicPr>
          <p:cNvPr id="23557" name="Содержимое 9" descr="67-Sozdanie-pervoj-pechatnoj-knigi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66800" y="2971800"/>
            <a:ext cx="1981200" cy="2835275"/>
          </a:xfrm>
          <a:ln>
            <a:solidFill>
              <a:srgbClr val="008000"/>
            </a:solidFill>
          </a:ln>
        </p:spPr>
      </p:pic>
      <p:pic>
        <p:nvPicPr>
          <p:cNvPr id="23558" name="Picture 7" descr="C:\Documents and Settings\Admin\Рабочий стол\Слав. письменность\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971800"/>
            <a:ext cx="4752975" cy="28194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6F9133">
              <a:alpha val="6548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34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Первые печатные книги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-152400"/>
            <a:ext cx="7772400" cy="1828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003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24 мая</a:t>
            </a:r>
            <a:endParaRPr lang="ru-RU" sz="10030" dirty="0">
              <a:ln w="12700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905000" y="1371600"/>
            <a:ext cx="5486400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6" descr="C:\Documents and Settings\Admin\Рабочий стол\Слав. письменность\Рисунок11.png"/>
          <p:cNvPicPr>
            <a:picLocks noChangeAspect="1" noChangeArrowheads="1"/>
          </p:cNvPicPr>
          <p:nvPr/>
        </p:nvPicPr>
        <p:blipFill>
          <a:blip r:embed="rId2" cstate="print"/>
          <a:srcRect l="16267" r="16235"/>
          <a:stretch>
            <a:fillRect/>
          </a:stretch>
        </p:blipFill>
        <p:spPr bwMode="auto">
          <a:xfrm>
            <a:off x="533400" y="1524000"/>
            <a:ext cx="7848600" cy="453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200400" y="2209800"/>
            <a:ext cx="2484000" cy="461665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+mn-lt"/>
              </a:rPr>
              <a:t>Россия. Москва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19800" y="1981200"/>
            <a:ext cx="2590800" cy="461665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635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  Украина. Львов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000" y="2286000"/>
            <a:ext cx="2556000" cy="830997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+mn-lt"/>
              </a:rPr>
              <a:t> Издательский знак </a:t>
            </a:r>
          </a:p>
        </p:txBody>
      </p:sp>
      <p:pic>
        <p:nvPicPr>
          <p:cNvPr id="21513" name="Picture 9" descr="C:\Documents and Settings\Admin\Рабочий стол\Слав. письменность\63.jpg"/>
          <p:cNvPicPr>
            <a:picLocks noChangeAspect="1" noChangeArrowheads="1"/>
          </p:cNvPicPr>
          <p:nvPr/>
        </p:nvPicPr>
        <p:blipFill>
          <a:blip r:embed="rId2" cstate="screen">
            <a:duotone>
              <a:prstClr val="black"/>
              <a:srgbClr val="D9C3A5">
                <a:tint val="50000"/>
                <a:satMod val="180000"/>
              </a:srgbClr>
            </a:duotone>
            <a:lum contrast="20000"/>
          </a:blip>
          <a:srcRect/>
          <a:stretch>
            <a:fillRect/>
          </a:stretch>
        </p:blipFill>
        <p:spPr bwMode="auto">
          <a:xfrm>
            <a:off x="381000" y="3200400"/>
            <a:ext cx="2575940" cy="3219436"/>
          </a:xfrm>
          <a:prstGeom prst="rect">
            <a:avLst/>
          </a:prstGeom>
          <a:noFill/>
        </p:spPr>
      </p:pic>
      <p:pic>
        <p:nvPicPr>
          <p:cNvPr id="22535" name="Содержимое 13" descr="66 ivan_fedorov-fedorovich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19800" y="2438400"/>
            <a:ext cx="2598738" cy="4000500"/>
          </a:xfrm>
        </p:spPr>
      </p:pic>
      <p:pic>
        <p:nvPicPr>
          <p:cNvPr id="22536" name="Picture 10" descr="C:\Documents and Settings\Admin\Рабочий стол\Слав. письменность\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2743200"/>
            <a:ext cx="2503488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6F9133">
              <a:alpha val="6548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34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Иван Фёдоров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Admin\Рабочий стол\Слав. письменность\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2362200" y="5181600"/>
            <a:ext cx="464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0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24 мая</a:t>
            </a:r>
            <a:endParaRPr lang="ru-RU" sz="600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6628" name="Picture 6" descr="C:\Documents and Settings\Admin\Рабочий стол\Слав. письменность\Рисунок11.png"/>
          <p:cNvPicPr>
            <a:picLocks noChangeAspect="1" noChangeArrowheads="1"/>
          </p:cNvPicPr>
          <p:nvPr/>
        </p:nvPicPr>
        <p:blipFill>
          <a:blip r:embed="rId3" cstate="print"/>
          <a:srcRect l="16267" r="16235"/>
          <a:stretch>
            <a:fillRect/>
          </a:stretch>
        </p:blipFill>
        <p:spPr bwMode="auto">
          <a:xfrm>
            <a:off x="381000" y="304800"/>
            <a:ext cx="8305800" cy="453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Кирилл и Мефодий</a:t>
            </a:r>
          </a:p>
        </p:txBody>
      </p:sp>
      <p:pic>
        <p:nvPicPr>
          <p:cNvPr id="7171" name="Содержимое 3" descr="maltar_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05000" y="1752600"/>
            <a:ext cx="5057775" cy="38020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Содержимое 10" descr="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76400" y="1676400"/>
            <a:ext cx="2500313" cy="3671888"/>
          </a:xfrm>
        </p:spPr>
      </p:pic>
      <p:pic>
        <p:nvPicPr>
          <p:cNvPr id="9221" name="Содержимое 12" descr="15.Святые Кирилл и Мефодий. Икона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627688" y="1676400"/>
            <a:ext cx="2628900" cy="3671888"/>
          </a:xfrm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6F9133">
              <a:alpha val="6548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34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Святые Кирилл и Мефодий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3"/>
          <p:cNvSpPr>
            <a:spLocks noGrp="1"/>
          </p:cNvSpPr>
          <p:nvPr>
            <p:ph type="body" idx="1"/>
          </p:nvPr>
        </p:nvSpPr>
        <p:spPr>
          <a:xfrm>
            <a:off x="2057400" y="1600200"/>
            <a:ext cx="2895600" cy="533400"/>
          </a:xfrm>
          <a:noFill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Князь и дружина</a:t>
            </a:r>
          </a:p>
        </p:txBody>
      </p:sp>
      <p:pic>
        <p:nvPicPr>
          <p:cNvPr id="10" name="Содержимое 9" descr="NA00538_.WMF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3400" y="1752600"/>
            <a:ext cx="990600" cy="1031032"/>
          </a:xfrm>
          <a:prstGeom prst="round2DiagRect">
            <a:avLst/>
          </a:prstGeom>
        </p:spPr>
      </p:pic>
      <p:pic>
        <p:nvPicPr>
          <p:cNvPr id="10245" name="Содержимое 11" descr="24 Knjaz-Vladimir-s-druzhinoj.jpg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>
          <a:xfrm>
            <a:off x="1828800" y="2209800"/>
            <a:ext cx="3498850" cy="2514600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81000" y="274638"/>
            <a:ext cx="8305800" cy="1143000"/>
          </a:xfrm>
          <a:prstGeom prst="rect">
            <a:avLst/>
          </a:prstGeom>
          <a:solidFill>
            <a:srgbClr val="6F9133">
              <a:alpha val="6548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33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Князь Владимир – Красное Солнышко </a:t>
            </a:r>
          </a:p>
        </p:txBody>
      </p:sp>
      <p:pic>
        <p:nvPicPr>
          <p:cNvPr id="10246" name="Picture 6" descr="C:\Documents and Settings\Admin\Рабочий стол\Слав. письменность\1\На конкурс\knyaz_v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2209800"/>
            <a:ext cx="216376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одержимое 3"/>
          <p:cNvSpPr>
            <a:spLocks noGrp="1"/>
          </p:cNvSpPr>
          <p:nvPr>
            <p:ph type="body" idx="1"/>
          </p:nvPr>
        </p:nvSpPr>
        <p:spPr>
          <a:xfrm>
            <a:off x="5486400" y="1600200"/>
            <a:ext cx="2895600" cy="533400"/>
          </a:xfrm>
          <a:noFill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Князь Владимир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Содержимое 4" descr="2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1524000"/>
            <a:ext cx="7643813" cy="3962400"/>
          </a:xfrm>
        </p:spPr>
      </p:pic>
      <p:sp>
        <p:nvSpPr>
          <p:cNvPr id="10243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Крещение на Днепре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Содержимое 5" descr="25 библ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57200" y="1981200"/>
            <a:ext cx="4040188" cy="2133600"/>
          </a:xfrm>
        </p:spPr>
      </p:pic>
      <p:pic>
        <p:nvPicPr>
          <p:cNvPr id="12293" name="Содержимое 7" descr="33 Остромирово Евангелие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010400" y="2362200"/>
            <a:ext cx="1682750" cy="2209800"/>
          </a:xfrm>
        </p:spPr>
      </p:pic>
      <p:sp>
        <p:nvSpPr>
          <p:cNvPr id="9" name="Текст 2"/>
          <p:cNvSpPr>
            <a:spLocks noGrp="1"/>
          </p:cNvSpPr>
          <p:nvPr>
            <p:ph type="body" idx="1"/>
          </p:nvPr>
        </p:nvSpPr>
        <p:spPr>
          <a:xfrm>
            <a:off x="5029200" y="3581400"/>
            <a:ext cx="2133600" cy="487362"/>
          </a:xfrm>
          <a:noFill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Евангелие</a:t>
            </a:r>
            <a:endParaRPr lang="ru-RU" dirty="0">
              <a:ln w="127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5" name="Picture 2" descr="C:\Documents and Settings\Admin\Рабочий стол\Слав. письменность\35 Остромирово Евангелие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6590BA"/>
              </a:clrFrom>
              <a:clrTo>
                <a:srgbClr val="6590B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67200" y="4114800"/>
            <a:ext cx="372268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Текст 2"/>
          <p:cNvSpPr>
            <a:spLocks noGrp="1"/>
          </p:cNvSpPr>
          <p:nvPr>
            <p:ph type="body" idx="1"/>
          </p:nvPr>
        </p:nvSpPr>
        <p:spPr>
          <a:xfrm>
            <a:off x="1752600" y="1524000"/>
            <a:ext cx="1371600" cy="411162"/>
          </a:xfrm>
          <a:noFill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Библия</a:t>
            </a:r>
            <a:endParaRPr lang="ru-RU" dirty="0">
              <a:ln w="127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7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Первые книги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1"/>
            <a:ext cx="3200400" cy="609600"/>
          </a:xfrm>
          <a:noFill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Глаголица</a:t>
            </a:r>
            <a:endParaRPr lang="ru-RU" sz="2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3429000" cy="609600"/>
          </a:xfrm>
          <a:noFill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Кириллица</a:t>
            </a:r>
            <a:endParaRPr lang="ru-RU" sz="2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5" name="Picture 7" descr="C:\Documents and Settings\Admin\Рабочий стол\Слав. письменность\36 Поздняя_глаголица.gif"/>
          <p:cNvPicPr>
            <a:picLocks noChangeAspect="1" noChangeArrowheads="1"/>
          </p:cNvPicPr>
          <p:nvPr/>
        </p:nvPicPr>
        <p:blipFill>
          <a:blip r:embed="rId2" cstate="screen">
            <a:duotone>
              <a:prstClr val="black"/>
              <a:schemeClr val="accent6">
                <a:tint val="45000"/>
                <a:satMod val="400000"/>
              </a:schemeClr>
            </a:duotone>
            <a:lum contrast="30000"/>
          </a:blip>
          <a:srcRect/>
          <a:stretch>
            <a:fillRect/>
          </a:stretch>
        </p:blipFill>
        <p:spPr bwMode="auto">
          <a:xfrm>
            <a:off x="914400" y="2133599"/>
            <a:ext cx="3200400" cy="3827929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13318" name="Picture 8" descr="C:\Documents and Settings\Admin\Рабочий стол\Слав. письменность\38.jpg"/>
          <p:cNvPicPr>
            <a:picLocks noChangeAspect="1" noChangeArrowheads="1"/>
          </p:cNvPicPr>
          <p:nvPr/>
        </p:nvPicPr>
        <p:blipFill>
          <a:blip r:embed="rId3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5029200" y="2133600"/>
            <a:ext cx="3429000" cy="38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Славянский алфавит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Памятники Кириллу и Мефодию</a:t>
            </a:r>
          </a:p>
        </p:txBody>
      </p:sp>
      <p:pic>
        <p:nvPicPr>
          <p:cNvPr id="10" name="Picture 4" descr="C:\Documents and Settings\Admin\Рабочий стол\Слав. письменность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362200"/>
            <a:ext cx="2438400" cy="226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Текст 2"/>
          <p:cNvSpPr txBox="1">
            <a:spLocks/>
          </p:cNvSpPr>
          <p:nvPr/>
        </p:nvSpPr>
        <p:spPr bwMode="auto">
          <a:xfrm>
            <a:off x="685800" y="1752600"/>
            <a:ext cx="21336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Москва</a:t>
            </a:r>
            <a:endParaRPr lang="ru-RU" sz="3200" b="1" dirty="0">
              <a:ln w="3175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8" descr="C:\Documents and Settings\Admin\Рабочий стол\Слав. письменность\12 Владивосто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362200"/>
            <a:ext cx="2743200" cy="3657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" name="Текст 2"/>
          <p:cNvSpPr txBox="1">
            <a:spLocks/>
          </p:cNvSpPr>
          <p:nvPr/>
        </p:nvSpPr>
        <p:spPr bwMode="auto">
          <a:xfrm>
            <a:off x="3200400" y="1752600"/>
            <a:ext cx="29718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Владивосток</a:t>
            </a:r>
          </a:p>
        </p:txBody>
      </p:sp>
      <p:pic>
        <p:nvPicPr>
          <p:cNvPr id="14" name="Picture 6" descr="C:\Documents and Settings\Admin\Рабочий стол\Слав. письменность\13 Дмитров Росс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2362200"/>
            <a:ext cx="2257425" cy="3236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" name="Текст 2"/>
          <p:cNvSpPr txBox="1">
            <a:spLocks/>
          </p:cNvSpPr>
          <p:nvPr/>
        </p:nvSpPr>
        <p:spPr bwMode="auto">
          <a:xfrm>
            <a:off x="6477000" y="1752600"/>
            <a:ext cx="21336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Дмитров</a:t>
            </a:r>
            <a:endParaRPr lang="ru-RU" sz="28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Шаблон оформления 'Зеленые линии'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1919</TotalTime>
  <Words>213</Words>
  <Application>Microsoft Office PowerPoint</Application>
  <PresentationFormat>Экран (4:3)</PresentationFormat>
  <Paragraphs>63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Шаблон оформления 'Зеленые линии'</vt:lpstr>
      <vt:lpstr>Слайд 1</vt:lpstr>
      <vt:lpstr>24 мая</vt:lpstr>
      <vt:lpstr>Кирилл и Мефодий</vt:lpstr>
      <vt:lpstr>Слайд 4</vt:lpstr>
      <vt:lpstr>Слайд 5</vt:lpstr>
      <vt:lpstr>Крещение на Днепре</vt:lpstr>
      <vt:lpstr>Первые книги</vt:lpstr>
      <vt:lpstr>Славянский алфавит</vt:lpstr>
      <vt:lpstr>Памятники Кириллу и Мефодию</vt:lpstr>
      <vt:lpstr>Памятники Кириллу и Мефодию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Старинные книги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SamLab.ws</cp:lastModifiedBy>
  <cp:revision>200</cp:revision>
  <dcterms:modified xsi:type="dcterms:W3CDTF">2015-05-29T09:46:28Z</dcterms:modified>
</cp:coreProperties>
</file>